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14"/>
  </p:notesMasterIdLst>
  <p:handoutMasterIdLst>
    <p:handoutMasterId r:id="rId15"/>
  </p:handoutMasterIdLst>
  <p:sldIdLst>
    <p:sldId id="330" r:id="rId2"/>
    <p:sldId id="325" r:id="rId3"/>
    <p:sldId id="256" r:id="rId4"/>
    <p:sldId id="306" r:id="rId5"/>
    <p:sldId id="316" r:id="rId6"/>
    <p:sldId id="331" r:id="rId7"/>
    <p:sldId id="319" r:id="rId8"/>
    <p:sldId id="321" r:id="rId9"/>
    <p:sldId id="326" r:id="rId10"/>
    <p:sldId id="315" r:id="rId11"/>
    <p:sldId id="327" r:id="rId12"/>
    <p:sldId id="332" r:id="rId13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80"/>
    <a:srgbClr val="696969"/>
    <a:srgbClr val="0099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12"/>
    <p:restoredTop sz="86486" autoAdjust="0"/>
  </p:normalViewPr>
  <p:slideViewPr>
    <p:cSldViewPr>
      <p:cViewPr varScale="1">
        <p:scale>
          <a:sx n="87" d="100"/>
          <a:sy n="87" d="100"/>
        </p:scale>
        <p:origin x="12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6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12020-09ED-1248-88B8-D4DFF8EADC62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9868-4858-CF49-A4DA-DB94CB6F87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40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783" cy="493097"/>
          </a:xfrm>
          <a:prstGeom prst="rect">
            <a:avLst/>
          </a:prstGeom>
        </p:spPr>
        <p:txBody>
          <a:bodyPr vert="horz" lIns="87645" tIns="43823" rIns="87645" bIns="4382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823" y="1"/>
            <a:ext cx="2921783" cy="493097"/>
          </a:xfrm>
          <a:prstGeom prst="rect">
            <a:avLst/>
          </a:prstGeom>
        </p:spPr>
        <p:txBody>
          <a:bodyPr vert="horz" lIns="87645" tIns="43823" rIns="87645" bIns="43823" rtlCol="0"/>
          <a:lstStyle>
            <a:lvl1pPr algn="r">
              <a:defRPr sz="1200"/>
            </a:lvl1pPr>
          </a:lstStyle>
          <a:p>
            <a:fld id="{CD999100-52F8-4E0D-B09F-77D9B3292AA2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645" tIns="43823" rIns="87645" bIns="4382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911" y="4689017"/>
            <a:ext cx="5394293" cy="4442469"/>
          </a:xfrm>
          <a:prstGeom prst="rect">
            <a:avLst/>
          </a:prstGeom>
        </p:spPr>
        <p:txBody>
          <a:bodyPr vert="horz" lIns="87645" tIns="43823" rIns="87645" bIns="43823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8035"/>
            <a:ext cx="2921783" cy="493097"/>
          </a:xfrm>
          <a:prstGeom prst="rect">
            <a:avLst/>
          </a:prstGeom>
        </p:spPr>
        <p:txBody>
          <a:bodyPr vert="horz" lIns="87645" tIns="43823" rIns="87645" bIns="4382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823" y="9378035"/>
            <a:ext cx="2921783" cy="493097"/>
          </a:xfrm>
          <a:prstGeom prst="rect">
            <a:avLst/>
          </a:prstGeom>
        </p:spPr>
        <p:txBody>
          <a:bodyPr vert="horz" lIns="87645" tIns="43823" rIns="87645" bIns="43823" rtlCol="0" anchor="b"/>
          <a:lstStyle>
            <a:lvl1pPr algn="r">
              <a:defRPr sz="1200"/>
            </a:lvl1pPr>
          </a:lstStyle>
          <a:p>
            <a:fld id="{AB6DB9E9-052A-46D1-9ED7-20BF486B88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28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B9E9-052A-46D1-9ED7-20BF486B881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74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B9E9-052A-46D1-9ED7-20BF486B881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156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B9E9-052A-46D1-9ED7-20BF486B881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30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B9E9-052A-46D1-9ED7-20BF486B881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39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B9E9-052A-46D1-9ED7-20BF486B881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61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B9E9-052A-46D1-9ED7-20BF486B881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6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B9E9-052A-46D1-9ED7-20BF486B881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319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B9E9-052A-46D1-9ED7-20BF486B881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4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B9E9-052A-46D1-9ED7-20BF486B881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8728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 </a:t>
            </a:r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B9E9-052A-46D1-9ED7-20BF486B881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729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B9E9-052A-46D1-9ED7-20BF486B881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7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246" y="370789"/>
            <a:ext cx="1137412" cy="499798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2813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246" y="370789"/>
            <a:ext cx="1137412" cy="499798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7805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246" y="370789"/>
            <a:ext cx="1137412" cy="499798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99491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0246" y="370789"/>
            <a:ext cx="1137412" cy="499798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1419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5323-559B-4D96-800F-EEF06662D448}" type="datetimeFigureOut">
              <a:rPr lang="nl-NL" smtClean="0"/>
              <a:t>26-03-17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33E4-F360-4D30-8AAC-8C12EEB53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00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4000" r:id="rId13"/>
    <p:sldLayoutId id="2147484002" r:id="rId14"/>
    <p:sldLayoutId id="214748400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jpeg"/><Relationship Id="rId5" Type="http://schemas.openxmlformats.org/officeDocument/2006/relationships/image" Target="../media/image3.jpg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n-lt"/>
                <a:ea typeface="Verdana" charset="0"/>
                <a:cs typeface="Verdana" charset="0"/>
              </a:rPr>
              <a:t>(</a:t>
            </a:r>
            <a:r>
              <a:rPr lang="nl-NL" sz="3600" b="1" dirty="0" smtClean="0">
                <a:latin typeface="+mn-lt"/>
                <a:ea typeface="Verdana" charset="0"/>
                <a:cs typeface="Verdana" charset="0"/>
              </a:rPr>
              <a:t>Langer) zelfstandig wonen   </a:t>
            </a:r>
            <a:endParaRPr lang="nl-NL" sz="3600" b="1" dirty="0">
              <a:latin typeface="+mn-lt"/>
              <a:ea typeface="Verdana" charset="0"/>
              <a:cs typeface="Verdana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04353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dirty="0" smtClean="0">
                <a:solidFill>
                  <a:srgbClr val="C00000"/>
                </a:solidFill>
                <a:ea typeface="Verdana" charset="0"/>
                <a:cs typeface="Verdana" charset="0"/>
              </a:rPr>
              <a:t>Woonwijs</a:t>
            </a:r>
            <a:r>
              <a:rPr lang="nl-NL" sz="1800" b="1" dirty="0">
                <a:solidFill>
                  <a:srgbClr val="C00000"/>
                </a:solidFill>
                <a:ea typeface="Verdana" charset="0"/>
                <a:cs typeface="Verdana" charset="0"/>
              </a:rPr>
              <a:t>: </a:t>
            </a:r>
            <a:r>
              <a:rPr lang="nl-NL" sz="1800" b="1" dirty="0">
                <a:solidFill>
                  <a:srgbClr val="000000"/>
                </a:solidFill>
                <a:ea typeface="Verdana" charset="0"/>
                <a:cs typeface="Verdana" charset="0"/>
              </a:rPr>
              <a:t>de weg naar </a:t>
            </a:r>
            <a:r>
              <a:rPr lang="nl-NL" sz="1800" b="1" dirty="0" smtClean="0">
                <a:solidFill>
                  <a:srgbClr val="000000"/>
                </a:solidFill>
                <a:ea typeface="Verdana" charset="0"/>
                <a:cs typeface="Verdana" charset="0"/>
              </a:rPr>
              <a:t>zelfstandigheid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nl-NL" sz="1800" b="1" dirty="0">
              <a:solidFill>
                <a:srgbClr val="000000"/>
              </a:solidFill>
              <a:ea typeface="Verdana" charset="0"/>
              <a:cs typeface="Verdana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dirty="0" smtClean="0">
                <a:solidFill>
                  <a:srgbClr val="000000"/>
                </a:solidFill>
                <a:ea typeface="Verdana" charset="0"/>
                <a:cs typeface="Verdana" charset="0"/>
              </a:rPr>
              <a:t>Met focus op Jeugd</a:t>
            </a:r>
            <a:endParaRPr lang="nl-NL" sz="1800" b="1" dirty="0">
              <a:solidFill>
                <a:srgbClr val="000000"/>
              </a:solidFill>
              <a:ea typeface="Verdana" charset="0"/>
              <a:cs typeface="Verdana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70455"/>
            <a:ext cx="1978378" cy="144694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1" y="3278998"/>
            <a:ext cx="1743387" cy="144459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04353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Scheiden wonen en zorg /</a:t>
            </a:r>
            <a:r>
              <a:rPr lang="nl-NL" sz="1800" b="1" dirty="0" err="1" smtClean="0">
                <a:solidFill>
                  <a:schemeClr val="bg1"/>
                </a:solidFill>
                <a:ea typeface="Verdana" charset="0"/>
                <a:cs typeface="Verdana" charset="0"/>
              </a:rPr>
              <a:t>extramuralisatie</a:t>
            </a:r>
            <a:r>
              <a:rPr lang="nl-NL" sz="1800" b="1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 zorg </a:t>
            </a:r>
            <a:endParaRPr lang="nl-NL" sz="1800" b="1" dirty="0">
              <a:solidFill>
                <a:schemeClr val="bg1"/>
              </a:solidFill>
              <a:ea typeface="Verdana" charset="0"/>
              <a:cs typeface="Verdana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28650" y="5229200"/>
            <a:ext cx="8335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27 maart 2017 </a:t>
            </a:r>
          </a:p>
          <a:p>
            <a:r>
              <a:rPr lang="nl-NL" sz="2000" dirty="0" smtClean="0"/>
              <a:t>Irma van den Heuvel, programmamanager Woonwijs gemeente Nieuwegein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035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612306" y="3170176"/>
            <a:ext cx="7819200" cy="1554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>
              <a:solidFill>
                <a:schemeClr val="tx1"/>
              </a:solidFill>
            </a:endParaRPr>
          </a:p>
          <a:p>
            <a:endParaRPr lang="nl-NL" sz="2000" dirty="0">
              <a:solidFill>
                <a:schemeClr val="tx1"/>
              </a:solidFill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64706" y="3322576"/>
            <a:ext cx="7819200" cy="1554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nl-NL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083426" y="1079376"/>
            <a:ext cx="7719592" cy="453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hthoek 8"/>
          <p:cNvSpPr/>
          <p:nvPr/>
        </p:nvSpPr>
        <p:spPr>
          <a:xfrm rot="16200000">
            <a:off x="-2099465" y="3150940"/>
            <a:ext cx="53285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Programma</a:t>
            </a: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oonwijs</a:t>
            </a:r>
            <a:endParaRPr lang="nl-NL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407446"/>
            <a:ext cx="591738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Inhoudelijke opgaven </a:t>
            </a:r>
            <a:endParaRPr lang="nl-NL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941266" y="1052736"/>
            <a:ext cx="0" cy="4536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115614" y="1021511"/>
            <a:ext cx="782606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b="1" dirty="0"/>
              <a:t>OPGAVE </a:t>
            </a:r>
            <a:r>
              <a:rPr lang="nl-NL" b="1" dirty="0" smtClean="0"/>
              <a:t>1</a:t>
            </a:r>
          </a:p>
          <a:p>
            <a:r>
              <a:rPr lang="nl-NL" dirty="0" smtClean="0"/>
              <a:t>Reductie gebruik zware </a:t>
            </a:r>
            <a:r>
              <a:rPr lang="nl-NL" dirty="0"/>
              <a:t>vormen van residentiele </a:t>
            </a:r>
            <a:r>
              <a:rPr lang="nl-NL" dirty="0" smtClean="0"/>
              <a:t>jeugdhulp. Toe naar hulp </a:t>
            </a:r>
            <a:r>
              <a:rPr lang="nl-NL" dirty="0"/>
              <a:t>door buurtgezinnen </a:t>
            </a:r>
            <a:r>
              <a:rPr lang="nl-NL" dirty="0" smtClean="0"/>
              <a:t>in </a:t>
            </a:r>
            <a:r>
              <a:rPr lang="nl-NL" dirty="0"/>
              <a:t>de wijk, lichtere vormen van </a:t>
            </a:r>
            <a:r>
              <a:rPr lang="nl-NL" dirty="0" smtClean="0"/>
              <a:t>hulp </a:t>
            </a:r>
            <a:r>
              <a:rPr lang="nl-NL" dirty="0"/>
              <a:t>thuis en kleinschalige gezinsvormen in de wijk (pleeggezinnen, gezinshuizen).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Verscheidenheid aan gezinsvormen van preventief en licht naar curatief en intensief (pleegezinnen en gezinshuizen)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Lokaal netwerk gezinsvormen 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Voor 16+ Kamers met Kansen: wonen-werk-school-vrije tijd</a:t>
            </a:r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Jouw Ingebrachte Mentor  (JIM)</a:t>
            </a:r>
          </a:p>
          <a:p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083426" y="4293096"/>
            <a:ext cx="762778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nl-NL" b="1" dirty="0" smtClean="0"/>
          </a:p>
          <a:p>
            <a:r>
              <a:rPr lang="nl-NL" b="1" dirty="0" smtClean="0"/>
              <a:t>OPGAVE </a:t>
            </a:r>
            <a:r>
              <a:rPr lang="nl-NL" b="1" dirty="0"/>
              <a:t>2</a:t>
            </a:r>
            <a:endParaRPr lang="nl-NL" dirty="0"/>
          </a:p>
          <a:p>
            <a:r>
              <a:rPr lang="nl-NL" dirty="0" smtClean="0"/>
              <a:t>Woonvormen met </a:t>
            </a:r>
            <a:r>
              <a:rPr lang="nl-NL" dirty="0"/>
              <a:t>lichte begeleiding. </a:t>
            </a:r>
            <a:r>
              <a:rPr lang="nl-NL" dirty="0" smtClean="0"/>
              <a:t>Focus op </a:t>
            </a:r>
            <a:r>
              <a:rPr lang="nl-NL" dirty="0"/>
              <a:t>jongvolwassenen </a:t>
            </a:r>
            <a:r>
              <a:rPr lang="nl-NL" dirty="0" smtClean="0"/>
              <a:t>uit </a:t>
            </a:r>
            <a:r>
              <a:rPr lang="nl-NL" dirty="0"/>
              <a:t>de jeugdhulp met verblijf </a:t>
            </a:r>
            <a:r>
              <a:rPr lang="nl-NL" dirty="0" smtClean="0"/>
              <a:t>of die niet </a:t>
            </a:r>
            <a:r>
              <a:rPr lang="nl-NL" dirty="0"/>
              <a:t>langer thuis kunnen wonen maar nog </a:t>
            </a:r>
            <a:r>
              <a:rPr lang="nl-NL" dirty="0" smtClean="0"/>
              <a:t>niet zelfstandig </a:t>
            </a:r>
            <a:r>
              <a:rPr lang="nl-NL" dirty="0"/>
              <a:t>verder </a:t>
            </a:r>
            <a:r>
              <a:rPr lang="nl-NL" dirty="0" smtClean="0"/>
              <a:t>kunnen</a:t>
            </a:r>
            <a:r>
              <a:rPr lang="nl-NL" dirty="0"/>
              <a:t> </a:t>
            </a:r>
            <a:endParaRPr lang="nl-NL" dirty="0" smtClean="0"/>
          </a:p>
          <a:p>
            <a:pPr marL="285750" indent="-285750">
              <a:buFont typeface="Arial" charset="0"/>
              <a:buChar char="•"/>
            </a:pPr>
            <a:r>
              <a:rPr lang="nl-NL" dirty="0" smtClean="0"/>
              <a:t>Kamers met Kansen</a:t>
            </a:r>
          </a:p>
          <a:p>
            <a:pPr marL="285750" indent="-285750">
              <a:buFont typeface="Arial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3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612306" y="3170176"/>
            <a:ext cx="7819200" cy="1554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smtClean="0">
              <a:solidFill>
                <a:schemeClr val="tx1"/>
              </a:solidFill>
            </a:endParaRPr>
          </a:p>
          <a:p>
            <a:endParaRPr lang="nl-NL" sz="2000" smtClean="0">
              <a:solidFill>
                <a:schemeClr val="tx1"/>
              </a:solidFill>
            </a:endParaRPr>
          </a:p>
          <a:p>
            <a:endParaRPr lang="en-US" b="1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64706" y="3322576"/>
            <a:ext cx="7819200" cy="1554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nl-NL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083426" y="1079376"/>
            <a:ext cx="7719592" cy="453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hthoek 8"/>
          <p:cNvSpPr/>
          <p:nvPr/>
        </p:nvSpPr>
        <p:spPr>
          <a:xfrm rot="16200000">
            <a:off x="-2099465" y="3150940"/>
            <a:ext cx="53285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Programma</a:t>
            </a: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oonwijs</a:t>
            </a:r>
            <a:endParaRPr lang="nl-NL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407446"/>
            <a:ext cx="591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Inhoudelijke opgaven 2 </a:t>
            </a:r>
            <a:endParaRPr lang="nl-NL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941266" y="1052736"/>
            <a:ext cx="0" cy="4536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 rot="10800000" flipV="1">
            <a:off x="1168012" y="1155130"/>
            <a:ext cx="741588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1600" b="1" dirty="0">
                <a:latin typeface="Verdana" charset="0"/>
                <a:ea typeface="Verdana" charset="0"/>
                <a:cs typeface="Verdana" charset="0"/>
              </a:rPr>
              <a:t>OPGAVE 3</a:t>
            </a:r>
            <a:endParaRPr lang="nl-NL" sz="1600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nl-NL" sz="1600" dirty="0" smtClean="0">
                <a:latin typeface="Verdana" charset="0"/>
                <a:ea typeface="Verdana" charset="0"/>
                <a:cs typeface="Verdana" charset="0"/>
              </a:rPr>
              <a:t>Geclusterde woonvorm </a:t>
            </a: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voor jonge mensen met autisme met </a:t>
            </a:r>
            <a:r>
              <a:rPr lang="nl-NL" sz="1600" dirty="0" err="1">
                <a:latin typeface="Verdana" charset="0"/>
                <a:ea typeface="Verdana" charset="0"/>
                <a:cs typeface="Verdana" charset="0"/>
              </a:rPr>
              <a:t>levensbrede</a:t>
            </a: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 ondersteuning</a:t>
            </a:r>
          </a:p>
          <a:p>
            <a:pPr marL="285750" indent="-285750">
              <a:buFont typeface="Wingdings" charset="2"/>
              <a:buChar char="§"/>
            </a:pP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Ouderinitiatieven </a:t>
            </a:r>
          </a:p>
          <a:p>
            <a:pPr marL="285750" indent="-285750">
              <a:buFont typeface="Wingdings" charset="2"/>
              <a:buChar char="§"/>
            </a:pP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Programma van eisen sociale huur </a:t>
            </a:r>
            <a:endParaRPr lang="nl-NL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Wingdings" charset="2"/>
              <a:buChar char="§"/>
            </a:pPr>
            <a:endParaRPr lang="nl-NL" sz="16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260380" y="3112311"/>
            <a:ext cx="7542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b="1" dirty="0">
                <a:latin typeface="Verdana" charset="0"/>
                <a:ea typeface="Verdana" charset="0"/>
                <a:cs typeface="Verdana" charset="0"/>
              </a:rPr>
              <a:t>OPGAVE 4</a:t>
            </a:r>
          </a:p>
          <a:p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Tijdelijk wonen voor mensen die door hun persoonlijke situatie snel woonruimte nodig hebben (spoedzoekers). Focus op voorkomen dat mensen door dakloosheid in een neerwaartse spiraal terecht gaan komen. </a:t>
            </a:r>
          </a:p>
          <a:p>
            <a:pPr marL="285750" indent="-285750">
              <a:buFont typeface="Arial" charset="0"/>
              <a:buChar char="•"/>
            </a:pP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Pitstop </a:t>
            </a:r>
            <a:r>
              <a:rPr lang="nl-NL" sz="1600" dirty="0" smtClean="0">
                <a:latin typeface="Verdana" charset="0"/>
                <a:ea typeface="Verdana" charset="0"/>
                <a:cs typeface="Verdana" charset="0"/>
              </a:rPr>
              <a:t>en inwonen </a:t>
            </a: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bij </a:t>
            </a:r>
            <a:r>
              <a:rPr lang="nl-NL" sz="1600" dirty="0" smtClean="0">
                <a:latin typeface="Verdana" charset="0"/>
                <a:ea typeface="Verdana" charset="0"/>
                <a:cs typeface="Verdana" charset="0"/>
              </a:rPr>
              <a:t>particulieren</a:t>
            </a:r>
          </a:p>
          <a:p>
            <a:pPr marL="285750" indent="-285750">
              <a:buFont typeface="Arial" charset="0"/>
              <a:buChar char="•"/>
            </a:pPr>
            <a:endParaRPr lang="nl-NL" sz="1600" dirty="0">
              <a:latin typeface="Verdana" charset="0"/>
              <a:ea typeface="Verdana" charset="0"/>
              <a:cs typeface="Verdana" charset="0"/>
            </a:endParaRPr>
          </a:p>
          <a:p>
            <a:endParaRPr lang="nl-NL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sz="16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Rechthoek 4"/>
          <p:cNvSpPr/>
          <p:nvPr/>
        </p:nvSpPr>
        <p:spPr>
          <a:xfrm rot="10800000" flipV="1">
            <a:off x="1264104" y="4941071"/>
            <a:ext cx="7167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OPGAVE 5</a:t>
            </a:r>
          </a:p>
          <a:p>
            <a:r>
              <a:rPr lang="nl-NL" dirty="0"/>
              <a:t>Minder instroom en meer door- en uitstroom uit de opvang en beschermd wonen; zelfstandig wonen in de wijk met hulp dichtbij, in de wijk en in een inclusieve samenleving</a:t>
            </a:r>
          </a:p>
        </p:txBody>
      </p:sp>
    </p:spTree>
    <p:extLst>
      <p:ext uri="{BB962C8B-B14F-4D97-AF65-F5344CB8AC3E}">
        <p14:creationId xmlns:p14="http://schemas.microsoft.com/office/powerpoint/2010/main" val="17632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612306" y="3170176"/>
            <a:ext cx="7819200" cy="1554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>
              <a:solidFill>
                <a:schemeClr val="tx1"/>
              </a:solidFill>
            </a:endParaRPr>
          </a:p>
          <a:p>
            <a:endParaRPr lang="nl-NL" sz="2000" dirty="0">
              <a:solidFill>
                <a:schemeClr val="tx1"/>
              </a:solidFill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64706" y="3322576"/>
            <a:ext cx="7819200" cy="1554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nl-NL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083426" y="1054324"/>
            <a:ext cx="7719592" cy="453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hthoek 8"/>
          <p:cNvSpPr/>
          <p:nvPr/>
        </p:nvSpPr>
        <p:spPr>
          <a:xfrm rot="16200000">
            <a:off x="-2099465" y="3150940"/>
            <a:ext cx="53285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Programma</a:t>
            </a: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oonwijs</a:t>
            </a:r>
            <a:endParaRPr lang="nl-NL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407446"/>
            <a:ext cx="591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Bespreekpunten </a:t>
            </a:r>
            <a:endParaRPr lang="nl-NL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941266" y="1052736"/>
            <a:ext cx="0" cy="4536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1989138" y="48946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 rot="10800000" flipV="1">
            <a:off x="1168014" y="1270542"/>
            <a:ext cx="7556298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b="1" dirty="0" smtClean="0"/>
              <a:t>Perspectieven van: 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b="1" dirty="0" smtClean="0"/>
              <a:t>gezinsvormen </a:t>
            </a:r>
            <a:r>
              <a:rPr lang="nl-NL" b="1" dirty="0"/>
              <a:t>van preventief en licht naar curatief en intensief 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b="1" dirty="0" smtClean="0"/>
              <a:t>Lokale netwerken gezinsvormen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b="1" dirty="0" smtClean="0"/>
              <a:t>Kamers </a:t>
            </a:r>
            <a:r>
              <a:rPr lang="nl-NL" b="1" dirty="0"/>
              <a:t>met Kansen: wonen-werk-school-vrije </a:t>
            </a:r>
            <a:r>
              <a:rPr lang="nl-NL" b="1" dirty="0" smtClean="0"/>
              <a:t>tijd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b="1" dirty="0" smtClean="0"/>
              <a:t>Jouw </a:t>
            </a:r>
            <a:r>
              <a:rPr lang="nl-NL" b="1" dirty="0"/>
              <a:t>Ingebrachte Mentor  (JIM</a:t>
            </a:r>
            <a:r>
              <a:rPr lang="nl-NL" b="1" dirty="0" smtClean="0"/>
              <a:t>)?</a:t>
            </a:r>
            <a:endParaRPr lang="nl-NL" b="1" dirty="0"/>
          </a:p>
          <a:p>
            <a:pPr marL="285750" indent="-285750">
              <a:buFont typeface="Arial" charset="0"/>
              <a:buChar char="•"/>
            </a:pPr>
            <a:endParaRPr lang="nl-NL" b="1" dirty="0" smtClean="0"/>
          </a:p>
          <a:p>
            <a:pPr marL="285750" indent="-285750">
              <a:buFont typeface="Arial" charset="0"/>
              <a:buChar char="•"/>
            </a:pPr>
            <a:r>
              <a:rPr lang="nl-NL" b="1" dirty="0" smtClean="0"/>
              <a:t>Geeft de huidige wijze van sturing en bekostiging van jeugdhulp voldoende ruimte voor innovatie van wonen en zorg? </a:t>
            </a:r>
          </a:p>
          <a:p>
            <a:pPr marL="285750" indent="-285750">
              <a:buFont typeface="Arial" charset="0"/>
              <a:buChar char="•"/>
            </a:pPr>
            <a:endParaRPr lang="nl-NL" b="1" dirty="0"/>
          </a:p>
          <a:p>
            <a:pPr marL="285750" indent="-285750">
              <a:buFont typeface="Arial" charset="0"/>
              <a:buChar char="•"/>
            </a:pPr>
            <a:r>
              <a:rPr lang="nl-NL" b="1" dirty="0" smtClean="0"/>
              <a:t>Hoe kunnen we vanuit inkoop de overgang van 18- naar 18+ soepel laten verlopen?</a:t>
            </a:r>
          </a:p>
          <a:p>
            <a:endParaRPr lang="nl-NL" b="1" dirty="0"/>
          </a:p>
          <a:p>
            <a:pPr marL="285750" indent="-285750">
              <a:buFont typeface="Arial" charset="0"/>
              <a:buChar char="•"/>
            </a:pPr>
            <a:r>
              <a:rPr lang="nl-NL" b="1" dirty="0" smtClean="0"/>
              <a:t>Op welke wijze kan inkoop bijdragen aan de transformatie: preventie, hulp dichtbij, </a:t>
            </a:r>
            <a:r>
              <a:rPr lang="nl-NL" b="1" dirty="0" err="1" smtClean="0"/>
              <a:t>ontzorgen</a:t>
            </a:r>
            <a:r>
              <a:rPr lang="nl-NL" b="1" dirty="0" smtClean="0"/>
              <a:t> en normaliseren, ontschotting, scheiden wonen en zorg, mixen en kostenbeheersing?</a:t>
            </a:r>
          </a:p>
          <a:p>
            <a:pPr marL="285750" indent="-285750">
              <a:buFont typeface="Arial" charset="0"/>
              <a:buChar char="•"/>
            </a:pPr>
            <a:endParaRPr lang="nl-NL" b="1" dirty="0"/>
          </a:p>
          <a:p>
            <a:pPr marL="285750" indent="-285750">
              <a:buFont typeface="Arial" charset="0"/>
              <a:buChar char="•"/>
            </a:pPr>
            <a:r>
              <a:rPr lang="nl-NL" b="1" dirty="0" smtClean="0"/>
              <a:t>Hoe kan de transformatie wonen en zorg samen en integraal vorm krijgen?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354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798331" y="1556793"/>
            <a:ext cx="7950133" cy="72008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Scheiden wonen en zorg /</a:t>
            </a:r>
            <a:r>
              <a:rPr lang="nl-NL" sz="3200" b="1" dirty="0" err="1" smtClean="0">
                <a:solidFill>
                  <a:schemeClr val="bg1"/>
                </a:solidFill>
              </a:rPr>
              <a:t>extramuralisering</a:t>
            </a:r>
            <a:endParaRPr lang="nl-NL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798331" y="2276873"/>
            <a:ext cx="77341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nl-NL" sz="1600" dirty="0">
                <a:solidFill>
                  <a:schemeClr val="bg1"/>
                </a:solidFill>
              </a:rPr>
              <a:t>W</a:t>
            </a:r>
            <a:r>
              <a:rPr lang="nl-NL" sz="1600" dirty="0" smtClean="0">
                <a:solidFill>
                  <a:schemeClr val="bg1"/>
                </a:solidFill>
              </a:rPr>
              <a:t>onen </a:t>
            </a:r>
            <a:r>
              <a:rPr lang="nl-NL" sz="1600" dirty="0">
                <a:solidFill>
                  <a:schemeClr val="bg1"/>
                </a:solidFill>
              </a:rPr>
              <a:t>en zorg apart </a:t>
            </a:r>
            <a:r>
              <a:rPr lang="nl-NL" sz="1600" dirty="0" smtClean="0">
                <a:solidFill>
                  <a:schemeClr val="bg1"/>
                </a:solidFill>
              </a:rPr>
              <a:t>gefinancierd: wonen </a:t>
            </a:r>
            <a:r>
              <a:rPr lang="nl-NL" sz="1600" dirty="0">
                <a:solidFill>
                  <a:schemeClr val="bg1"/>
                </a:solidFill>
              </a:rPr>
              <a:t>via huur of </a:t>
            </a:r>
            <a:r>
              <a:rPr lang="nl-NL" sz="1600" dirty="0" smtClean="0">
                <a:solidFill>
                  <a:schemeClr val="bg1"/>
                </a:solidFill>
              </a:rPr>
              <a:t>koop en zorg via </a:t>
            </a:r>
            <a:r>
              <a:rPr lang="nl-NL" sz="1600" dirty="0">
                <a:solidFill>
                  <a:schemeClr val="bg1"/>
                </a:solidFill>
              </a:rPr>
              <a:t>de zorgverzekeringswet, </a:t>
            </a:r>
            <a:r>
              <a:rPr lang="nl-NL" sz="1600" dirty="0" err="1">
                <a:solidFill>
                  <a:schemeClr val="bg1"/>
                </a:solidFill>
              </a:rPr>
              <a:t>Wmo</a:t>
            </a:r>
            <a:r>
              <a:rPr lang="nl-NL" sz="1600" dirty="0" smtClean="0">
                <a:solidFill>
                  <a:schemeClr val="bg1"/>
                </a:solidFill>
              </a:rPr>
              <a:t>, Wet langdurige zorg </a:t>
            </a:r>
            <a:endParaRPr lang="nl-NL" sz="1600" dirty="0">
              <a:solidFill>
                <a:schemeClr val="bg1"/>
              </a:solidFill>
            </a:endParaRPr>
          </a:p>
          <a:p>
            <a:endParaRPr lang="nl-NL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>
                <a:solidFill>
                  <a:schemeClr val="bg1"/>
                </a:solidFill>
              </a:rPr>
              <a:t>Meer </a:t>
            </a:r>
            <a:r>
              <a:rPr lang="nl-NL" sz="1600" dirty="0">
                <a:solidFill>
                  <a:schemeClr val="bg1"/>
                </a:solidFill>
              </a:rPr>
              <a:t>keuzevrijheid </a:t>
            </a:r>
            <a:r>
              <a:rPr lang="nl-NL" sz="1600" dirty="0" smtClean="0">
                <a:solidFill>
                  <a:schemeClr val="bg1"/>
                </a:solidFill>
              </a:rPr>
              <a:t>door meer diversiteit </a:t>
            </a:r>
            <a:r>
              <a:rPr lang="nl-NL" sz="1600" dirty="0">
                <a:solidFill>
                  <a:schemeClr val="bg1"/>
                </a:solidFill>
              </a:rPr>
              <a:t>in </a:t>
            </a:r>
            <a:r>
              <a:rPr lang="nl-NL" sz="1600" dirty="0" smtClean="0">
                <a:solidFill>
                  <a:schemeClr val="bg1"/>
                </a:solidFill>
              </a:rPr>
              <a:t>wonen en flexibiliteit zorg en betere kostenbeheersing  </a:t>
            </a:r>
          </a:p>
          <a:p>
            <a:pPr marL="285750" indent="-285750">
              <a:buFont typeface="Arial" charset="0"/>
              <a:buChar char="•"/>
            </a:pPr>
            <a:endParaRPr lang="nl-NL" sz="1600" dirty="0">
              <a:solidFill>
                <a:schemeClr val="bg1"/>
              </a:solidFill>
              <a:ea typeface="Verdana" charset="0"/>
              <a:cs typeface="Verdan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600" dirty="0" err="1" smtClean="0">
                <a:solidFill>
                  <a:schemeClr val="bg1"/>
                </a:solidFill>
                <a:ea typeface="Verdana" charset="0"/>
                <a:cs typeface="Verdana" charset="0"/>
              </a:rPr>
              <a:t>Extramuralisatie</a:t>
            </a:r>
            <a:r>
              <a:rPr lang="nl-NL" sz="1600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 zorgzwaartepakketten </a:t>
            </a:r>
            <a:r>
              <a:rPr lang="nl-NL" sz="1600" dirty="0">
                <a:solidFill>
                  <a:schemeClr val="bg1"/>
                </a:solidFill>
                <a:ea typeface="Verdana" charset="0"/>
                <a:cs typeface="Verdana" charset="0"/>
              </a:rPr>
              <a:t>vanaf 2013 </a:t>
            </a:r>
            <a:endParaRPr lang="nl-NL" sz="1600" dirty="0" smtClean="0">
              <a:solidFill>
                <a:schemeClr val="bg1"/>
              </a:solidFill>
              <a:ea typeface="Verdana" charset="0"/>
              <a:cs typeface="Verdana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nl-NL" sz="1600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1 en 2 VV, VG en GGZ. 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sz="1600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Vanaf </a:t>
            </a:r>
            <a:r>
              <a:rPr lang="nl-NL" sz="1600" dirty="0" smtClean="0">
                <a:solidFill>
                  <a:schemeClr val="bg1"/>
                </a:solidFill>
              </a:rPr>
              <a:t>2014 ook  ZZP 3 </a:t>
            </a:r>
            <a:r>
              <a:rPr lang="nl-NL" sz="1600" dirty="0">
                <a:solidFill>
                  <a:schemeClr val="bg1"/>
                </a:solidFill>
              </a:rPr>
              <a:t>VV </a:t>
            </a:r>
            <a:r>
              <a:rPr lang="nl-NL" sz="1600" dirty="0" smtClean="0">
                <a:solidFill>
                  <a:schemeClr val="bg1"/>
                </a:solidFill>
              </a:rPr>
              <a:t>voor </a:t>
            </a:r>
            <a:r>
              <a:rPr lang="nl-NL" sz="1600" dirty="0">
                <a:solidFill>
                  <a:schemeClr val="bg1"/>
                </a:solidFill>
              </a:rPr>
              <a:t>nieuwe </a:t>
            </a:r>
            <a:r>
              <a:rPr lang="nl-NL" sz="1600" dirty="0" smtClean="0">
                <a:solidFill>
                  <a:schemeClr val="bg1"/>
                </a:solidFill>
              </a:rPr>
              <a:t>cliënten 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sz="1600" dirty="0" smtClean="0">
                <a:solidFill>
                  <a:schemeClr val="bg1"/>
                </a:solidFill>
              </a:rPr>
              <a:t>Vanaf 2016  ook ZZP 4 voor </a:t>
            </a:r>
            <a:r>
              <a:rPr lang="nl-NL" sz="1600" dirty="0">
                <a:solidFill>
                  <a:schemeClr val="bg1"/>
                </a:solidFill>
              </a:rPr>
              <a:t>25% nieuwe </a:t>
            </a:r>
            <a:r>
              <a:rPr lang="nl-NL" sz="1600" dirty="0" smtClean="0">
                <a:solidFill>
                  <a:schemeClr val="bg1"/>
                </a:solidFill>
              </a:rPr>
              <a:t>cliënten en </a:t>
            </a:r>
            <a:r>
              <a:rPr lang="nl-NL" sz="1600" dirty="0" err="1" smtClean="0">
                <a:solidFill>
                  <a:schemeClr val="bg1"/>
                </a:solidFill>
              </a:rPr>
              <a:t>herindicaties</a:t>
            </a:r>
            <a:endParaRPr lang="nl-NL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charset="0"/>
              <a:buChar char="•"/>
            </a:pPr>
            <a:endParaRPr lang="nl-NL" sz="1600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>
                <a:solidFill>
                  <a:schemeClr val="bg1"/>
                </a:solidFill>
              </a:rPr>
              <a:t>Geleidelijk Invoering normatieve huisvestingscomponent: 2012-2018 </a:t>
            </a:r>
          </a:p>
          <a:p>
            <a:pPr marL="285750" indent="-285750">
              <a:buFont typeface="Arial" charset="0"/>
              <a:buChar char="•"/>
            </a:pPr>
            <a:endParaRPr lang="nl-NL" sz="1600" dirty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600" dirty="0">
                <a:solidFill>
                  <a:schemeClr val="bg1"/>
                </a:solidFill>
              </a:rPr>
              <a:t>M</a:t>
            </a:r>
            <a:r>
              <a:rPr lang="nl-NL" sz="1600" dirty="0" smtClean="0">
                <a:solidFill>
                  <a:schemeClr val="bg1"/>
                </a:solidFill>
              </a:rPr>
              <a:t>arktgerichter werken zorg, exploitatietekorten zorgvastgoed, minder instroom,  meer doorstroom </a:t>
            </a:r>
          </a:p>
          <a:p>
            <a:pPr marL="285750" indent="-285750">
              <a:buFont typeface="Arial" charset="0"/>
              <a:buChar char="•"/>
            </a:pPr>
            <a:endParaRPr lang="nl-NL" sz="1600" dirty="0">
              <a:ea typeface="Verdana" charset="0"/>
              <a:cs typeface="Verdan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>
                <a:solidFill>
                  <a:schemeClr val="bg1"/>
                </a:solidFill>
                <a:ea typeface="Verdana" charset="0"/>
                <a:cs typeface="Verdana" charset="0"/>
              </a:rPr>
              <a:t>Langer zelfstandig  wonen krijgt hiermee vanaf 2013 een versnelling!</a:t>
            </a:r>
            <a:r>
              <a:rPr lang="nl-NL" sz="1600" dirty="0">
                <a:solidFill>
                  <a:schemeClr val="bg1"/>
                </a:solidFill>
                <a:ea typeface="Verdana" charset="0"/>
                <a:cs typeface="Verdana" charset="0"/>
              </a:rPr>
              <a:t/>
            </a:r>
            <a:br>
              <a:rPr lang="nl-NL" sz="1600" dirty="0">
                <a:solidFill>
                  <a:schemeClr val="bg1"/>
                </a:solidFill>
                <a:ea typeface="Verdana" charset="0"/>
                <a:cs typeface="Verdana" charset="0"/>
              </a:rPr>
            </a:br>
            <a:endParaRPr lang="nl-NL" sz="1600" dirty="0">
              <a:solidFill>
                <a:schemeClr val="bg1"/>
              </a:solidFill>
              <a:ea typeface="Verdana" charset="0"/>
              <a:cs typeface="Verdana" charset="0"/>
            </a:endParaRPr>
          </a:p>
          <a:p>
            <a:pPr algn="ctr"/>
            <a:endParaRPr lang="nl-NL" sz="1600" b="0" i="0" dirty="0">
              <a:solidFill>
                <a:srgbClr val="EEEEEE"/>
              </a:solidFill>
              <a:effectLst/>
              <a:latin typeface="Roboto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31" y="211864"/>
            <a:ext cx="1656184" cy="96076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1331640" y="3213100"/>
            <a:ext cx="1915893" cy="1752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95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746987" y="692697"/>
            <a:ext cx="7641437" cy="108012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C00000"/>
                </a:solidFill>
              </a:rPr>
              <a:t>Woonwijs: </a:t>
            </a:r>
            <a:r>
              <a:rPr lang="nl-NL" b="1" dirty="0">
                <a:solidFill>
                  <a:srgbClr val="000000"/>
                </a:solidFill>
              </a:rPr>
              <a:t>de weg naar </a:t>
            </a:r>
            <a:r>
              <a:rPr lang="nl-NL" b="1" dirty="0" smtClean="0">
                <a:solidFill>
                  <a:srgbClr val="000000"/>
                </a:solidFill>
              </a:rPr>
              <a:t>zelfstandigheid</a:t>
            </a:r>
            <a:endParaRPr lang="nl-NL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746987" y="1772817"/>
            <a:ext cx="8865573" cy="2363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Scheiden</a:t>
            </a:r>
            <a:r>
              <a:rPr lang="en-US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van </a:t>
            </a:r>
            <a:r>
              <a:rPr lang="en-US" sz="1800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wonen</a:t>
            </a:r>
            <a:r>
              <a:rPr lang="en-US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en</a:t>
            </a:r>
            <a:r>
              <a:rPr lang="en-US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zorg</a:t>
            </a:r>
            <a:r>
              <a:rPr lang="en-US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/ </a:t>
            </a:r>
            <a:r>
              <a:rPr lang="en-US" sz="18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extramuralisering</a:t>
            </a:r>
            <a:r>
              <a:rPr lang="en-US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18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Programma</a:t>
            </a:r>
            <a:r>
              <a:rPr lang="en-US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voor</a:t>
            </a:r>
            <a:r>
              <a:rPr lang="en-US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Wonen</a:t>
            </a:r>
            <a:r>
              <a:rPr lang="en-US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en</a:t>
            </a:r>
            <a:r>
              <a:rPr lang="en-US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Zorg</a:t>
            </a:r>
            <a:r>
              <a:rPr lang="en-US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Nieuwegein</a:t>
            </a:r>
            <a:r>
              <a:rPr lang="en-US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Twee </a:t>
            </a:r>
            <a:r>
              <a:rPr lang="en-US" sz="18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sporen</a:t>
            </a:r>
            <a:r>
              <a:rPr lang="en-US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in </a:t>
            </a:r>
            <a:r>
              <a:rPr lang="en-US" sz="18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samenhang</a:t>
            </a:r>
            <a:endParaRPr lang="en-US" sz="18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L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anger </a:t>
            </a:r>
            <a:r>
              <a:rPr lang="en-US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zelfstandig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wonen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ouderen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-&gt; </a:t>
            </a:r>
            <a:r>
              <a:rPr lang="en-US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programma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2016</a:t>
            </a:r>
            <a:endParaRPr lang="en-US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800100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Zelfstandig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verder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voor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kwetsbare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inwoners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 -&gt; </a:t>
            </a:r>
            <a:r>
              <a:rPr lang="en-US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uitvoeringsagenda</a:t>
            </a:r>
            <a:r>
              <a:rPr lang="en-US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2017</a:t>
            </a:r>
          </a:p>
          <a:p>
            <a:pPr marL="800100" lvl="1" indent="-457200"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Samenhang 2 sporen: woningbouwprogrammering</a:t>
            </a:r>
            <a:r>
              <a:rPr lang="nl-NL" sz="18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, prestatieafspraken corporaties, wijkaanpak, gemengde woonvormen, woonruimteverdeling, </a:t>
            </a:r>
            <a:r>
              <a:rPr lang="nl-NL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wooninitiatieven </a:t>
            </a:r>
            <a:endParaRPr lang="nl-NL" sz="18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>
              <a:buFont typeface="Wingdings" charset="2"/>
              <a:buChar char="§"/>
            </a:pPr>
            <a:endParaRPr lang="en-US" sz="18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960" y="5680175"/>
            <a:ext cx="1915893" cy="149533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43" y="4648705"/>
            <a:ext cx="1978378" cy="144694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7" y="4648705"/>
            <a:ext cx="1743387" cy="144459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4648705"/>
            <a:ext cx="1512168" cy="144036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79" y="4648705"/>
            <a:ext cx="1950821" cy="143043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540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612306" y="3170176"/>
            <a:ext cx="7819200" cy="1554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>
              <a:solidFill>
                <a:schemeClr val="tx1"/>
              </a:solidFill>
            </a:endParaRPr>
          </a:p>
          <a:p>
            <a:endParaRPr lang="nl-NL" sz="2000" dirty="0">
              <a:solidFill>
                <a:schemeClr val="tx1"/>
              </a:solidFill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64706" y="3322576"/>
            <a:ext cx="7819200" cy="1554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nl-NL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917106" y="3474976"/>
            <a:ext cx="7819200" cy="1554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nl-NL" sz="18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Scheiden </a:t>
            </a:r>
            <a:r>
              <a:rPr lang="nl-NL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van wonen en </a:t>
            </a:r>
            <a:r>
              <a:rPr lang="nl-NL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zorg / hervorming zorg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nl-NL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nl-NL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Decentralisaties: Jeugdwet, </a:t>
            </a:r>
            <a:r>
              <a:rPr lang="nl-NL" sz="1800" dirty="0" err="1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Wmo</a:t>
            </a:r>
            <a:r>
              <a:rPr lang="nl-NL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, Participatiewet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nl-NL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Vergrijzing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nl-NL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Maatschappelijke opvang &amp; beschermd Wonen naar gemeente (2020)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nl-NL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Kostenbeheersing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nl-NL" sz="18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Inwoners nemen steeds meer het heft in eigen handen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18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18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18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 rot="16200000">
            <a:off x="-2099465" y="3150940"/>
            <a:ext cx="53285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oonwijs</a:t>
            </a:r>
            <a:endParaRPr lang="nl-NL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043608" y="286009"/>
            <a:ext cx="3873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3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Aanleiding Woonwijs </a:t>
            </a:r>
            <a:endParaRPr lang="nl-NL" sz="32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941266" y="1052736"/>
            <a:ext cx="0" cy="4536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rot="16200000">
            <a:off x="-2099465" y="3150940"/>
            <a:ext cx="53285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Programma</a:t>
            </a: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oonwijs</a:t>
            </a:r>
            <a:endParaRPr lang="nl-NL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452570"/>
            <a:ext cx="591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Kwetsbaarheid in cijfers  </a:t>
            </a:r>
            <a:endParaRPr lang="nl-NL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941266" y="1052736"/>
            <a:ext cx="0" cy="4536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59632"/>
              </p:ext>
            </p:extLst>
          </p:nvPr>
        </p:nvGraphicFramePr>
        <p:xfrm>
          <a:off x="1204605" y="1554607"/>
          <a:ext cx="6103700" cy="228475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415165"/>
                <a:gridCol w="1235273"/>
                <a:gridCol w="1453262"/>
              </a:tblGrid>
              <a:tr h="4494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Verblijfszorg Nieuwegein 2015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Aantal 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Percentage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</a:tr>
              <a:tr h="4220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 smtClean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Verpleging </a:t>
                      </a:r>
                      <a:r>
                        <a:rPr lang="nl-NL" sz="90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en verzorging </a:t>
                      </a:r>
                      <a:endParaRPr lang="nl-NL" sz="900" dirty="0" smtClean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 smtClean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400</a:t>
                      </a:r>
                      <a:endParaRPr lang="nl-NL" sz="11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 smtClean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43 </a:t>
                      </a:r>
                      <a:endParaRPr lang="nl-NL" sz="11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</a:tr>
              <a:tr h="4220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 smtClean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Psychiatrie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1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230</a:t>
                      </a:r>
                      <a:endParaRPr lang="nl-NL" sz="11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25</a:t>
                      </a:r>
                      <a:endParaRPr lang="nl-NL" sz="110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</a:tr>
              <a:tr h="43636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Verstandelijke beperking</a:t>
                      </a:r>
                      <a:endParaRPr lang="nl-NL" sz="11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255</a:t>
                      </a:r>
                      <a:endParaRPr lang="nl-NL" sz="11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27</a:t>
                      </a:r>
                      <a:endParaRPr lang="nl-NL" sz="110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</a:tr>
              <a:tr h="27745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dirty="0" smtClean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Lichamelijke &amp; </a:t>
                      </a:r>
                      <a:r>
                        <a:rPr lang="nl-NL" sz="90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zintuiglijke beperking </a:t>
                      </a:r>
                      <a:endParaRPr lang="nl-NL" sz="11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50</a:t>
                      </a:r>
                      <a:endParaRPr lang="nl-NL" sz="11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5</a:t>
                      </a:r>
                      <a:endParaRPr lang="nl-NL" sz="1100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</a:tr>
              <a:tr h="27745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900" b="1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Totaal </a:t>
                      </a:r>
                      <a:endParaRPr lang="nl-NL" sz="1100" b="1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935</a:t>
                      </a:r>
                      <a:endParaRPr lang="nl-NL" sz="1100" b="1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000" b="1" dirty="0"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100</a:t>
                      </a:r>
                      <a:endParaRPr lang="nl-NL" sz="1100" b="1" dirty="0">
                        <a:effectLst/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hthoek 12"/>
          <p:cNvSpPr/>
          <p:nvPr/>
        </p:nvSpPr>
        <p:spPr>
          <a:xfrm>
            <a:off x="2271713" y="52592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raan 16"/>
          <p:cNvSpPr/>
          <p:nvPr/>
        </p:nvSpPr>
        <p:spPr>
          <a:xfrm>
            <a:off x="1257003" y="4355624"/>
            <a:ext cx="1583428" cy="1542267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/>
              <a:t>Jeugdzorg: 135 </a:t>
            </a:r>
            <a:endParaRPr lang="nl-NL" sz="1400" b="1" dirty="0"/>
          </a:p>
        </p:txBody>
      </p:sp>
      <p:sp>
        <p:nvSpPr>
          <p:cNvPr id="18" name="Traan 17"/>
          <p:cNvSpPr/>
          <p:nvPr/>
        </p:nvSpPr>
        <p:spPr>
          <a:xfrm>
            <a:off x="3208566" y="4317195"/>
            <a:ext cx="1795482" cy="1542267"/>
          </a:xfrm>
          <a:prstGeom prst="teardrop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/>
              <a:t>Wlz</a:t>
            </a:r>
            <a:r>
              <a:rPr lang="nl-NL" sz="1400" b="1" dirty="0" smtClean="0"/>
              <a:t> ; </a:t>
            </a:r>
          </a:p>
          <a:p>
            <a:pPr algn="ctr"/>
            <a:r>
              <a:rPr lang="nl-NL" sz="1400" b="1" dirty="0" smtClean="0"/>
              <a:t>438 zorg thuis  522 in instelling  </a:t>
            </a:r>
            <a:endParaRPr lang="nl-NL" sz="1400" b="1" dirty="0"/>
          </a:p>
        </p:txBody>
      </p:sp>
      <p:sp>
        <p:nvSpPr>
          <p:cNvPr id="19" name="Traan 18"/>
          <p:cNvSpPr/>
          <p:nvPr/>
        </p:nvSpPr>
        <p:spPr>
          <a:xfrm>
            <a:off x="5341963" y="4355625"/>
            <a:ext cx="1668910" cy="1542266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err="1" smtClean="0">
                <a:solidFill>
                  <a:schemeClr val="tx1"/>
                </a:solidFill>
              </a:rPr>
              <a:t>Wmo</a:t>
            </a:r>
            <a:r>
              <a:rPr lang="nl-NL" sz="1400" b="1" dirty="0" smtClean="0">
                <a:solidFill>
                  <a:schemeClr val="tx1"/>
                </a:solidFill>
              </a:rPr>
              <a:t>: Beschermd wonen 136</a:t>
            </a:r>
            <a:endParaRPr lang="nl-NL" sz="14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204605" y="3839363"/>
            <a:ext cx="624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Vanaf 2015 naar Jeugdzorg, Wet Langdurige zorg, </a:t>
            </a:r>
            <a:r>
              <a:rPr lang="nl-NL" dirty="0" err="1" smtClean="0"/>
              <a:t>Wmo</a:t>
            </a:r>
            <a:r>
              <a:rPr lang="nl-NL" dirty="0" smtClean="0"/>
              <a:t> en </a:t>
            </a:r>
            <a:r>
              <a:rPr lang="nl-NL" dirty="0" err="1" smtClean="0"/>
              <a:t>ZvW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1115617" y="105273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Inwoners met verblijfszorg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5871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rot="16200000">
            <a:off x="-2099465" y="3150940"/>
            <a:ext cx="53285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Programma</a:t>
            </a: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oonwijs</a:t>
            </a:r>
            <a:endParaRPr lang="nl-NL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70853" y="532015"/>
            <a:ext cx="591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Cijfers Jeugdhulp  </a:t>
            </a:r>
            <a:endParaRPr lang="nl-NL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941266" y="1052736"/>
            <a:ext cx="0" cy="4536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1331640" y="3717032"/>
            <a:ext cx="59217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Preventie kwetsbare jongeren:: 30-40 </a:t>
            </a:r>
          </a:p>
          <a:p>
            <a:r>
              <a:rPr lang="nl-NL" dirty="0" smtClean="0"/>
              <a:t>Actieve woningzoekenden &lt;23 jaar: 83 </a:t>
            </a:r>
          </a:p>
          <a:p>
            <a:endParaRPr lang="nl-NL" b="1" dirty="0" smtClean="0"/>
          </a:p>
          <a:p>
            <a:r>
              <a:rPr lang="nl-NL" b="1" dirty="0" smtClean="0"/>
              <a:t>Behoefteraming </a:t>
            </a:r>
            <a:endParaRPr lang="nl-NL" b="1" dirty="0"/>
          </a:p>
          <a:p>
            <a:r>
              <a:rPr lang="en-US" dirty="0" err="1"/>
              <a:t>Schatting</a:t>
            </a:r>
            <a:r>
              <a:rPr lang="en-US" dirty="0"/>
              <a:t> </a:t>
            </a:r>
            <a:r>
              <a:rPr lang="en-US" dirty="0" smtClean="0"/>
              <a:t>50-60 </a:t>
            </a:r>
            <a:r>
              <a:rPr lang="nl-NL" b="1" dirty="0" smtClean="0">
                <a:solidFill>
                  <a:srgbClr val="C00000"/>
                </a:solidFill>
              </a:rPr>
              <a:t>woonheden </a:t>
            </a:r>
            <a:r>
              <a:rPr lang="nl-NL" dirty="0"/>
              <a:t>per jaar voor huisvesten van </a:t>
            </a:r>
            <a:r>
              <a:rPr lang="nl-NL" dirty="0" smtClean="0"/>
              <a:t>jeugdigen   </a:t>
            </a:r>
            <a:endParaRPr lang="nl-NL" dirty="0"/>
          </a:p>
          <a:p>
            <a:r>
              <a:rPr lang="nl-NL" dirty="0"/>
              <a:t> </a:t>
            </a:r>
          </a:p>
        </p:txBody>
      </p:sp>
      <p:sp>
        <p:nvSpPr>
          <p:cNvPr id="17" name="Traan 16"/>
          <p:cNvSpPr/>
          <p:nvPr/>
        </p:nvSpPr>
        <p:spPr>
          <a:xfrm>
            <a:off x="7370220" y="281603"/>
            <a:ext cx="1498360" cy="1076876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 smtClean="0"/>
              <a:t>Jeugdzorg verblijf 135 </a:t>
            </a:r>
            <a:endParaRPr lang="nl-NL" sz="14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1640" y="2380816"/>
            <a:ext cx="10014223" cy="168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92823"/>
              </p:ext>
            </p:extLst>
          </p:nvPr>
        </p:nvGraphicFramePr>
        <p:xfrm>
          <a:off x="1331640" y="1358479"/>
          <a:ext cx="6192688" cy="185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390"/>
                <a:gridCol w="1441961"/>
                <a:gridCol w="1163828"/>
                <a:gridCol w="1229332"/>
                <a:gridCol w="1219177"/>
              </a:tblGrid>
              <a:tr h="432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Pleegzorg</a:t>
                      </a:r>
                      <a:endParaRPr lang="nl-NL" sz="11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Overige residentieel</a:t>
                      </a:r>
                      <a:endParaRPr lang="nl-NL" sz="11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Totaal verblijf</a:t>
                      </a:r>
                      <a:endParaRPr lang="nl-NL" sz="11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65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0-12 jaar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21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9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30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12.-16 jaar 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 smtClean="0">
                          <a:effectLst/>
                        </a:rPr>
                        <a:t>18</a:t>
                      </a:r>
                      <a:endParaRPr lang="nl-NL" sz="11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15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33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54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16+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31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41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72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Kosten: 3.070.000</a:t>
                      </a:r>
                      <a:endParaRPr lang="nl-NL" sz="1100" b="1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  <a:tr h="342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</a:rPr>
                        <a:t>Totaal </a:t>
                      </a:r>
                      <a:endParaRPr lang="nl-NL" sz="110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70</a:t>
                      </a:r>
                      <a:endParaRPr lang="nl-NL" sz="1100" b="1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65</a:t>
                      </a:r>
                      <a:endParaRPr lang="nl-NL" sz="1100" b="1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135</a:t>
                      </a:r>
                      <a:endParaRPr lang="nl-NL" sz="1100" b="1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b="1" dirty="0">
                          <a:effectLst/>
                        </a:rPr>
                        <a:t>Uitstroom: 46</a:t>
                      </a:r>
                      <a:endParaRPr lang="nl-NL" sz="1100" b="1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38177" y="2256087"/>
            <a:ext cx="9672698" cy="180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1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rot="16200000">
            <a:off x="-2099465" y="3150940"/>
            <a:ext cx="53285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Programma</a:t>
            </a: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oonwijs</a:t>
            </a:r>
            <a:endParaRPr lang="nl-NL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407446"/>
            <a:ext cx="591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Prioriteiten  Woonwijs </a:t>
            </a:r>
            <a:endParaRPr lang="nl-NL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941266" y="1052736"/>
            <a:ext cx="0" cy="4536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2271713" y="52592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hthoek 2"/>
          <p:cNvSpPr/>
          <p:nvPr/>
        </p:nvSpPr>
        <p:spPr>
          <a:xfrm>
            <a:off x="1259632" y="1052736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>
                <a:latin typeface="Verdana" charset="0"/>
                <a:ea typeface="Verdana" charset="0"/>
                <a:cs typeface="Verdana" charset="0"/>
              </a:rPr>
              <a:t>Op basis van ontwikkelingen</a:t>
            </a: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, gesprekken </a:t>
            </a:r>
            <a:r>
              <a:rPr lang="nl-NL" sz="1600" dirty="0" smtClean="0">
                <a:latin typeface="Verdana" charset="0"/>
                <a:ea typeface="Verdana" charset="0"/>
                <a:cs typeface="Verdana" charset="0"/>
              </a:rPr>
              <a:t>stakeholders en cijfers</a:t>
            </a: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:</a:t>
            </a:r>
          </a:p>
          <a:p>
            <a:pPr lvl="0"/>
            <a:endParaRPr lang="nl-NL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1600" b="1" dirty="0" smtClean="0">
                <a:latin typeface="Verdana" charset="0"/>
                <a:ea typeface="Verdana" charset="0"/>
                <a:cs typeface="Verdana" charset="0"/>
              </a:rPr>
              <a:t>Ouders &amp; </a:t>
            </a:r>
            <a:r>
              <a:rPr lang="nl-NL" sz="1600" b="1" dirty="0">
                <a:latin typeface="Verdana" charset="0"/>
                <a:ea typeface="Verdana" charset="0"/>
                <a:cs typeface="Verdana" charset="0"/>
              </a:rPr>
              <a:t>kinderen waar onvoldoende sociale- en </a:t>
            </a:r>
            <a:r>
              <a:rPr lang="nl-NL" sz="1600" b="1" dirty="0" smtClean="0">
                <a:latin typeface="Verdana" charset="0"/>
                <a:ea typeface="Verdana" charset="0"/>
                <a:cs typeface="Verdana" charset="0"/>
              </a:rPr>
              <a:t>opvoed-vaardigheden </a:t>
            </a:r>
            <a:r>
              <a:rPr lang="nl-NL" sz="1600" b="1" dirty="0">
                <a:latin typeface="Verdana" charset="0"/>
                <a:ea typeface="Verdana" charset="0"/>
                <a:cs typeface="Verdana" charset="0"/>
              </a:rPr>
              <a:t>in het spel zijn en die nu </a:t>
            </a:r>
            <a:r>
              <a:rPr lang="nl-NL" sz="1600" b="1" dirty="0" smtClean="0">
                <a:latin typeface="Verdana" charset="0"/>
                <a:ea typeface="Verdana" charset="0"/>
                <a:cs typeface="Verdana" charset="0"/>
              </a:rPr>
              <a:t>verblijfzorg krijgen</a:t>
            </a:r>
            <a:endParaRPr lang="nl-NL" sz="1600" b="1" dirty="0">
              <a:latin typeface="Verdana" charset="0"/>
              <a:ea typeface="Verdana" charset="0"/>
              <a:cs typeface="Verdana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nl-NL" sz="1600" b="1" dirty="0" smtClean="0">
              <a:latin typeface="Verdana" charset="0"/>
              <a:ea typeface="Verdana" charset="0"/>
              <a:cs typeface="Verdana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1600" b="1" dirty="0" smtClean="0">
                <a:latin typeface="Verdana" charset="0"/>
                <a:ea typeface="Verdana" charset="0"/>
                <a:cs typeface="Verdana" charset="0"/>
              </a:rPr>
              <a:t>Jongvolwassenen </a:t>
            </a:r>
            <a:r>
              <a:rPr lang="nl-NL" sz="1600" b="1" dirty="0">
                <a:latin typeface="Verdana" charset="0"/>
                <a:ea typeface="Verdana" charset="0"/>
                <a:cs typeface="Verdana" charset="0"/>
              </a:rPr>
              <a:t>die niet langer thuis, in een pleeggezin of instelling kunnen wonen </a:t>
            </a:r>
            <a:r>
              <a:rPr lang="nl-NL" sz="1600" b="1" dirty="0" smtClean="0">
                <a:latin typeface="Verdana" charset="0"/>
                <a:ea typeface="Verdana" charset="0"/>
                <a:cs typeface="Verdana" charset="0"/>
              </a:rPr>
              <a:t>of </a:t>
            </a:r>
            <a:r>
              <a:rPr lang="nl-NL" sz="1600" b="1" dirty="0">
                <a:latin typeface="Verdana" charset="0"/>
                <a:ea typeface="Verdana" charset="0"/>
                <a:cs typeface="Verdana" charset="0"/>
              </a:rPr>
              <a:t>nog op eigen benen moeten leren </a:t>
            </a:r>
            <a:r>
              <a:rPr lang="nl-NL" sz="1600" b="1" dirty="0" smtClean="0">
                <a:latin typeface="Verdana" charset="0"/>
                <a:ea typeface="Verdana" charset="0"/>
                <a:cs typeface="Verdana" charset="0"/>
              </a:rPr>
              <a:t>staan</a:t>
            </a:r>
            <a:endParaRPr lang="nl-NL" sz="1600" b="1" dirty="0">
              <a:latin typeface="Verdana" charset="0"/>
              <a:ea typeface="Verdana" charset="0"/>
              <a:cs typeface="Verdana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nl-NL" sz="1600" b="1" dirty="0" smtClean="0">
              <a:latin typeface="Verdana" charset="0"/>
              <a:ea typeface="Verdana" charset="0"/>
              <a:cs typeface="Verdana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1600" b="1" dirty="0" smtClean="0">
                <a:latin typeface="Verdana" charset="0"/>
                <a:ea typeface="Verdana" charset="0"/>
                <a:cs typeface="Verdana" charset="0"/>
              </a:rPr>
              <a:t>Jongvolwassenen </a:t>
            </a:r>
            <a:r>
              <a:rPr lang="nl-NL" sz="1600" b="1" dirty="0">
                <a:latin typeface="Verdana" charset="0"/>
                <a:ea typeface="Verdana" charset="0"/>
                <a:cs typeface="Verdana" charset="0"/>
              </a:rPr>
              <a:t>met </a:t>
            </a:r>
            <a:r>
              <a:rPr lang="nl-NL" sz="1600" b="1" dirty="0" smtClean="0">
                <a:latin typeface="Verdana" charset="0"/>
                <a:ea typeface="Verdana" charset="0"/>
                <a:cs typeface="Verdana" charset="0"/>
              </a:rPr>
              <a:t>autisme</a:t>
            </a:r>
            <a:endParaRPr lang="nl-NL" sz="1600" b="1" dirty="0">
              <a:latin typeface="Verdana" charset="0"/>
              <a:ea typeface="Verdana" charset="0"/>
              <a:cs typeface="Verdana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nl-NL" sz="1600" dirty="0" smtClean="0">
              <a:latin typeface="Verdana" charset="0"/>
              <a:ea typeface="Verdana" charset="0"/>
              <a:cs typeface="Verdana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1600" dirty="0" smtClean="0">
                <a:latin typeface="Verdana" charset="0"/>
                <a:ea typeface="Verdana" charset="0"/>
                <a:cs typeface="Verdana" charset="0"/>
              </a:rPr>
              <a:t>Mensen </a:t>
            </a: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die door persoonlijke omstandigheden dringend tijdelijk onderdak nodig </a:t>
            </a:r>
            <a:r>
              <a:rPr lang="nl-NL" sz="1600" dirty="0" smtClean="0">
                <a:latin typeface="Verdana" charset="0"/>
                <a:ea typeface="Verdana" charset="0"/>
                <a:cs typeface="Verdana" charset="0"/>
              </a:rPr>
              <a:t>hebben</a:t>
            </a:r>
          </a:p>
          <a:p>
            <a:pPr marL="342900" lvl="0" indent="-342900">
              <a:buFont typeface="+mj-lt"/>
              <a:buAutoNum type="arabicPeriod"/>
            </a:pPr>
            <a:endParaRPr lang="nl-NL" sz="1600" dirty="0">
              <a:latin typeface="Verdana" charset="0"/>
              <a:ea typeface="Verdana" charset="0"/>
              <a:cs typeface="Verdana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Inwoners die </a:t>
            </a:r>
            <a:r>
              <a:rPr lang="nl-NL" sz="1600" dirty="0" smtClean="0">
                <a:latin typeface="Verdana" charset="0"/>
                <a:ea typeface="Verdana" charset="0"/>
                <a:cs typeface="Verdana" charset="0"/>
              </a:rPr>
              <a:t>niet </a:t>
            </a: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langer in aanmerking komen voor of door moeten stromen uit de </a:t>
            </a:r>
            <a:r>
              <a:rPr lang="nl-NL" sz="1600" dirty="0" smtClean="0">
                <a:latin typeface="Verdana" charset="0"/>
                <a:ea typeface="Verdana" charset="0"/>
                <a:cs typeface="Verdana" charset="0"/>
              </a:rPr>
              <a:t> maatschappelijke opvang </a:t>
            </a:r>
            <a:r>
              <a:rPr lang="nl-NL" sz="1600" dirty="0">
                <a:latin typeface="Verdana" charset="0"/>
                <a:ea typeface="Verdana" charset="0"/>
                <a:cs typeface="Verdana" charset="0"/>
              </a:rPr>
              <a:t>of het beschermd wonen.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rgbClr val="000000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rot="16200000">
            <a:off x="-2099465" y="3150940"/>
            <a:ext cx="53285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Programma</a:t>
            </a: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oonwijs</a:t>
            </a:r>
            <a:endParaRPr lang="nl-NL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407446"/>
            <a:ext cx="5917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Uitgangspunten   </a:t>
            </a:r>
            <a:endParaRPr lang="nl-NL" sz="24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941266" y="1052736"/>
            <a:ext cx="0" cy="4536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hthoek 2"/>
          <p:cNvSpPr/>
          <p:nvPr/>
        </p:nvSpPr>
        <p:spPr>
          <a:xfrm>
            <a:off x="1259632" y="1052736"/>
            <a:ext cx="7560840" cy="477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Verblijfszorg nodig? Dan </a:t>
            </a:r>
            <a:r>
              <a:rPr lang="nl-NL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langer en verder weg 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 nodig!</a:t>
            </a:r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Scheiden 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wonen-zorg</a:t>
            </a:r>
            <a:r>
              <a:rPr lang="nl-NL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eigen huurcontract, flexibele 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zog </a:t>
            </a:r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Ondersteuning 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dichtbij: hulp </a:t>
            </a:r>
            <a:r>
              <a:rPr lang="nl-NL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 eigen netwerk, de buurt, ervaringsdeskundigen, 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weerbare mensen in huis</a:t>
            </a:r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Diversiteit: 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woonvormen, bewoners (Magic Mix), </a:t>
            </a:r>
            <a:r>
              <a:rPr lang="nl-NL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partijen, 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functies</a:t>
            </a:r>
          </a:p>
          <a:p>
            <a:pPr marL="285750" indent="-285750">
              <a:buFont typeface="Arial" charset="0"/>
              <a:buChar char="•"/>
            </a:pPr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Kostenbeheersing </a:t>
            </a:r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Huurmarkt op slot - weinig doorstroming, lange wachttijden, toename dynamiek en variatie starters</a:t>
            </a:r>
          </a:p>
          <a:p>
            <a:r>
              <a:rPr lang="nl-NL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Nieuwe wegen inslaan: 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Kamergewijze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verhuur, 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inwoning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ijdelijk wonen, </a:t>
            </a:r>
            <a:r>
              <a:rPr lang="nl-NL" sz="16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semi-permanente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bouw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sz="16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articuliere initiatieven </a:t>
            </a:r>
          </a:p>
          <a:p>
            <a:pPr marL="742950" lvl="1" indent="-285750">
              <a:buFont typeface="Arial" charset="0"/>
              <a:buChar char="•"/>
            </a:pPr>
            <a:r>
              <a:rPr lang="nl-NL" sz="1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maat toegesneden woonruimteverdeling</a:t>
            </a:r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1083426" y="1065929"/>
            <a:ext cx="7719592" cy="4536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8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hthoek 8"/>
          <p:cNvSpPr/>
          <p:nvPr/>
        </p:nvSpPr>
        <p:spPr>
          <a:xfrm rot="16200000">
            <a:off x="-2099465" y="3150940"/>
            <a:ext cx="53285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Programma</a:t>
            </a: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2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oonwijs</a:t>
            </a:r>
            <a:endParaRPr lang="nl-NL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15616" y="40744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Inhoudelijke opgaven en initiatieven </a:t>
            </a:r>
            <a:endParaRPr lang="nl-NL" sz="32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>
            <a:off x="941266" y="1052736"/>
            <a:ext cx="0" cy="45365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260380" y="1237738"/>
            <a:ext cx="684001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nl-NL" b="1" dirty="0" smtClean="0">
                <a:ea typeface="Verdana" charset="0"/>
                <a:cs typeface="Verdana" charset="0"/>
              </a:rPr>
              <a:t>Opgaven: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ea typeface="Verdana" charset="0"/>
                <a:cs typeface="Verdana" charset="0"/>
              </a:rPr>
              <a:t>Reductie zware </a:t>
            </a:r>
            <a:r>
              <a:rPr lang="nl-NL" dirty="0">
                <a:ea typeface="Verdana" charset="0"/>
                <a:cs typeface="Verdana" charset="0"/>
              </a:rPr>
              <a:t>vormen </a:t>
            </a:r>
            <a:r>
              <a:rPr lang="nl-NL" dirty="0" smtClean="0">
                <a:ea typeface="Verdana" charset="0"/>
                <a:cs typeface="Verdana" charset="0"/>
              </a:rPr>
              <a:t>residentiele jeugdhulp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ea typeface="Verdana" charset="0"/>
                <a:cs typeface="Verdana" charset="0"/>
              </a:rPr>
              <a:t>Woonvormen ontwikkelen voor jongvolwassenen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ea typeface="Verdana" charset="0"/>
                <a:cs typeface="Verdana" charset="0"/>
              </a:rPr>
              <a:t>Geclusterde </a:t>
            </a:r>
            <a:r>
              <a:rPr lang="nl-NL" dirty="0">
                <a:ea typeface="Verdana" charset="0"/>
                <a:cs typeface="Verdana" charset="0"/>
              </a:rPr>
              <a:t>woonvorm </a:t>
            </a:r>
            <a:r>
              <a:rPr lang="nl-NL" dirty="0" smtClean="0">
                <a:ea typeface="Verdana" charset="0"/>
                <a:cs typeface="Verdana" charset="0"/>
              </a:rPr>
              <a:t>jonge </a:t>
            </a:r>
            <a:r>
              <a:rPr lang="nl-NL" dirty="0">
                <a:ea typeface="Verdana" charset="0"/>
                <a:cs typeface="Verdana" charset="0"/>
              </a:rPr>
              <a:t>mensen met </a:t>
            </a:r>
            <a:r>
              <a:rPr lang="nl-NL" dirty="0" smtClean="0">
                <a:ea typeface="Verdana" charset="0"/>
                <a:cs typeface="Verdana" charset="0"/>
              </a:rPr>
              <a:t>autisme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>
                <a:ea typeface="Verdana" charset="0"/>
                <a:cs typeface="Verdana" charset="0"/>
              </a:rPr>
              <a:t>Tijdelijk </a:t>
            </a:r>
            <a:r>
              <a:rPr lang="nl-NL" dirty="0">
                <a:ea typeface="Verdana" charset="0"/>
                <a:cs typeface="Verdana" charset="0"/>
              </a:rPr>
              <a:t>wonen voor </a:t>
            </a:r>
            <a:r>
              <a:rPr lang="nl-NL" dirty="0" smtClean="0">
                <a:ea typeface="Verdana" charset="0"/>
                <a:cs typeface="Verdana" charset="0"/>
              </a:rPr>
              <a:t>spoedzoekers</a:t>
            </a:r>
            <a:endParaRPr lang="nl-NL" dirty="0" smtClean="0">
              <a:ea typeface="Verdana" charset="0"/>
              <a:cs typeface="Verdana" charset="0"/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ea typeface="Verdana" charset="0"/>
                <a:cs typeface="Verdana" charset="0"/>
              </a:rPr>
              <a:t>Minder </a:t>
            </a:r>
            <a:r>
              <a:rPr lang="nl-NL" dirty="0" smtClean="0">
                <a:ea typeface="Verdana" charset="0"/>
                <a:cs typeface="Verdana" charset="0"/>
              </a:rPr>
              <a:t>instroom, meer </a:t>
            </a:r>
            <a:r>
              <a:rPr lang="nl-NL" dirty="0">
                <a:ea typeface="Verdana" charset="0"/>
                <a:cs typeface="Verdana" charset="0"/>
              </a:rPr>
              <a:t>door- en uitstroom uit de opvang en beschermd </a:t>
            </a:r>
            <a:r>
              <a:rPr lang="nl-NL" dirty="0" smtClean="0">
                <a:ea typeface="Verdana" charset="0"/>
                <a:cs typeface="Verdana" charset="0"/>
              </a:rPr>
              <a:t>wonen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312778" y="3717032"/>
            <a:ext cx="6787614" cy="2139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b="1" dirty="0" smtClean="0">
                <a:ea typeface="Verdana" charset="0"/>
                <a:cs typeface="Verdana" charset="0"/>
              </a:rPr>
              <a:t>Initiatieven gericht op (ook) jeugdigen: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nl-NL" dirty="0" err="1" smtClean="0">
                <a:ea typeface="Verdana" charset="0"/>
                <a:cs typeface="Verdana" charset="0"/>
              </a:rPr>
              <a:t>Levensbrede</a:t>
            </a:r>
            <a:r>
              <a:rPr lang="nl-NL" dirty="0" smtClean="0">
                <a:ea typeface="Verdana" charset="0"/>
                <a:cs typeface="Verdana" charset="0"/>
              </a:rPr>
              <a:t> ondersteuning bij autisme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nl-NL" dirty="0" smtClean="0">
                <a:ea typeface="Verdana" charset="0"/>
                <a:cs typeface="Verdana" charset="0"/>
              </a:rPr>
              <a:t>Pitstop </a:t>
            </a:r>
            <a:r>
              <a:rPr lang="nl-NL" dirty="0">
                <a:ea typeface="Verdana" charset="0"/>
                <a:cs typeface="Verdana" charset="0"/>
              </a:rPr>
              <a:t>Leger des </a:t>
            </a:r>
            <a:r>
              <a:rPr lang="nl-NL" dirty="0" smtClean="0">
                <a:ea typeface="Verdana" charset="0"/>
                <a:cs typeface="Verdana" charset="0"/>
              </a:rPr>
              <a:t>Heils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nl-NL" dirty="0" err="1" smtClean="0">
                <a:ea typeface="Verdana" charset="0"/>
                <a:cs typeface="Verdana" charset="0"/>
              </a:rPr>
              <a:t>Mountain</a:t>
            </a:r>
            <a:r>
              <a:rPr lang="nl-NL" dirty="0" smtClean="0">
                <a:ea typeface="Verdana" charset="0"/>
                <a:cs typeface="Verdana" charset="0"/>
              </a:rPr>
              <a:t> </a:t>
            </a:r>
            <a:r>
              <a:rPr lang="nl-NL" dirty="0">
                <a:ea typeface="Verdana" charset="0"/>
                <a:cs typeface="Verdana" charset="0"/>
              </a:rPr>
              <a:t>Network </a:t>
            </a:r>
            <a:r>
              <a:rPr lang="nl-NL" dirty="0" smtClean="0">
                <a:ea typeface="Verdana" charset="0"/>
                <a:cs typeface="Verdana" charset="0"/>
              </a:rPr>
              <a:t>Blokhoeve </a:t>
            </a:r>
            <a:r>
              <a:rPr lang="nl-NL" dirty="0">
                <a:ea typeface="Verdana" charset="0"/>
                <a:cs typeface="Verdana" charset="0"/>
              </a:rPr>
              <a:t>West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nl-NL" dirty="0">
                <a:ea typeface="Verdana" charset="0"/>
                <a:cs typeface="Verdana" charset="0"/>
              </a:rPr>
              <a:t>Jeugdzorgstraatje Timon  </a:t>
            </a:r>
            <a:endParaRPr lang="nl-NL" dirty="0" smtClean="0">
              <a:ea typeface="Verdana" charset="0"/>
              <a:cs typeface="Verdana" charset="0"/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nl-NL" dirty="0" err="1" smtClean="0">
                <a:ea typeface="Verdana" charset="0"/>
                <a:cs typeface="Verdana" charset="0"/>
              </a:rPr>
              <a:t>Prokino</a:t>
            </a:r>
            <a:endParaRPr lang="nl-NL" dirty="0" smtClean="0"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5146</TotalTime>
  <Words>917</Words>
  <Application>Microsoft Macintosh PowerPoint</Application>
  <PresentationFormat>Diavoorstelling (4:3)</PresentationFormat>
  <Paragraphs>288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Roboto</vt:lpstr>
      <vt:lpstr>Verdana</vt:lpstr>
      <vt:lpstr>Wingdings</vt:lpstr>
      <vt:lpstr>Arial</vt:lpstr>
      <vt:lpstr>Office-thema</vt:lpstr>
      <vt:lpstr>(Langer) zelfstandig wonen   </vt:lpstr>
      <vt:lpstr>Scheiden wonen en zorg /extramuralisering</vt:lpstr>
      <vt:lpstr>Woonwijs: de weg naar zelfstandigheid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Gemeente Nieuwegein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Baaré, Dionne</dc:creator>
  <cp:lastModifiedBy>Irma  Van den Heuvel</cp:lastModifiedBy>
  <cp:revision>256</cp:revision>
  <cp:lastPrinted>2017-03-14T07:35:52Z</cp:lastPrinted>
  <dcterms:created xsi:type="dcterms:W3CDTF">2013-10-17T14:31:49Z</dcterms:created>
  <dcterms:modified xsi:type="dcterms:W3CDTF">2017-03-26T19:03:36Z</dcterms:modified>
</cp:coreProperties>
</file>